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71" r:id="rId3"/>
    <p:sldId id="372" r:id="rId4"/>
    <p:sldId id="373" r:id="rId5"/>
    <p:sldId id="275" r:id="rId6"/>
    <p:sldId id="282" r:id="rId7"/>
    <p:sldId id="306" r:id="rId8"/>
    <p:sldId id="370" r:id="rId9"/>
    <p:sldId id="347" r:id="rId10"/>
    <p:sldId id="279" r:id="rId11"/>
    <p:sldId id="256" r:id="rId12"/>
    <p:sldId id="257" r:id="rId13"/>
    <p:sldId id="258" r:id="rId14"/>
    <p:sldId id="25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Gardner" initials="AG" lastIdx="1" clrIdx="0">
    <p:extLst>
      <p:ext uri="{19B8F6BF-5375-455C-9EA6-DF929625EA0E}">
        <p15:presenceInfo xmlns:p15="http://schemas.microsoft.com/office/powerpoint/2012/main" userId="S::AGardner@ruhealth.org::14dc3142-5e91-49e4-a236-558941eaa3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Incidence!$C$4</c:f>
              <c:strCache>
                <c:ptCount val="1"/>
                <c:pt idx="0">
                  <c:v>HIV Diagnoses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14"/>
            <c:bubble3D val="0"/>
            <c:spPr>
              <a:ln w="508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934-4DE5-BFD4-B746B787BEAA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7934-4DE5-BFD4-B746B787BEAA}"/>
              </c:ext>
            </c:extLst>
          </c:dPt>
          <c:trendline>
            <c:trendlineType val="linear"/>
            <c:dispRSqr val="0"/>
            <c:dispEq val="0"/>
          </c:trendline>
          <c:cat>
            <c:numRef>
              <c:f>Incidence!$B$5:$B$20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Incidence!$C$5:$C$20</c:f>
              <c:numCache>
                <c:formatCode>General</c:formatCode>
                <c:ptCount val="16"/>
                <c:pt idx="0">
                  <c:v>227</c:v>
                </c:pt>
                <c:pt idx="1">
                  <c:v>184</c:v>
                </c:pt>
                <c:pt idx="2">
                  <c:v>204</c:v>
                </c:pt>
                <c:pt idx="3">
                  <c:v>271</c:v>
                </c:pt>
                <c:pt idx="4">
                  <c:v>215</c:v>
                </c:pt>
                <c:pt idx="5">
                  <c:v>235</c:v>
                </c:pt>
                <c:pt idx="6">
                  <c:v>236</c:v>
                </c:pt>
                <c:pt idx="7">
                  <c:v>210</c:v>
                </c:pt>
                <c:pt idx="8">
                  <c:v>214</c:v>
                </c:pt>
                <c:pt idx="9">
                  <c:v>256</c:v>
                </c:pt>
                <c:pt idx="10">
                  <c:v>239</c:v>
                </c:pt>
                <c:pt idx="11">
                  <c:v>265</c:v>
                </c:pt>
                <c:pt idx="12">
                  <c:v>272</c:v>
                </c:pt>
                <c:pt idx="13">
                  <c:v>296</c:v>
                </c:pt>
                <c:pt idx="14">
                  <c:v>277</c:v>
                </c:pt>
                <c:pt idx="15">
                  <c:v>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34-4DE5-BFD4-B746B787B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896536"/>
        <c:axId val="195896928"/>
      </c:lineChart>
      <c:catAx>
        <c:axId val="195896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896928"/>
        <c:crosses val="autoZero"/>
        <c:auto val="1"/>
        <c:lblAlgn val="ctr"/>
        <c:lblOffset val="100"/>
        <c:noMultiLvlLbl val="0"/>
      </c:catAx>
      <c:valAx>
        <c:axId val="195896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Number of HIV diagnoses</a:t>
                </a:r>
                <a:endParaRPr lang="en-US" sz="14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7.6986684507750383E-2"/>
              <c:y val="0.233406943919795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58965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Sheet2!$H$211</c:f>
              <c:strCache>
                <c:ptCount val="1"/>
                <c:pt idx="0">
                  <c:v>Hispanic / Latinx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14"/>
            <c:bubble3D val="0"/>
            <c:spPr>
              <a:ln w="508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C0-4162-9AA2-E54186A73E37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06C0-4162-9AA2-E54186A73E37}"/>
              </c:ext>
            </c:extLst>
          </c:dPt>
          <c:cat>
            <c:numRef>
              <c:f>Sheet2!$G$212:$G$227</c:f>
              <c:numCache>
                <c:formatCode>0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Sheet2!$H$212:$H$227</c:f>
              <c:numCache>
                <c:formatCode>0.0</c:formatCode>
                <c:ptCount val="16"/>
                <c:pt idx="0">
                  <c:v>10.199999999999999</c:v>
                </c:pt>
                <c:pt idx="1">
                  <c:v>5.9</c:v>
                </c:pt>
                <c:pt idx="2">
                  <c:v>7</c:v>
                </c:pt>
                <c:pt idx="3">
                  <c:v>7.8</c:v>
                </c:pt>
                <c:pt idx="4">
                  <c:v>8</c:v>
                </c:pt>
                <c:pt idx="5">
                  <c:v>9.6999999999999993</c:v>
                </c:pt>
                <c:pt idx="6">
                  <c:v>7.6</c:v>
                </c:pt>
                <c:pt idx="7">
                  <c:v>7.6</c:v>
                </c:pt>
                <c:pt idx="8">
                  <c:v>8.4</c:v>
                </c:pt>
                <c:pt idx="9">
                  <c:v>8.6</c:v>
                </c:pt>
                <c:pt idx="10">
                  <c:v>8.1999999999999993</c:v>
                </c:pt>
                <c:pt idx="11">
                  <c:v>9.4</c:v>
                </c:pt>
                <c:pt idx="12">
                  <c:v>10.8</c:v>
                </c:pt>
                <c:pt idx="13">
                  <c:v>12.4</c:v>
                </c:pt>
                <c:pt idx="14">
                  <c:v>11.8</c:v>
                </c:pt>
                <c:pt idx="15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C0-4162-9AA2-E54186A73E37}"/>
            </c:ext>
          </c:extLst>
        </c:ser>
        <c:ser>
          <c:idx val="1"/>
          <c:order val="1"/>
          <c:tx>
            <c:strRef>
              <c:f>Sheet2!$I$211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50800">
              <a:prstDash val="solid"/>
            </a:ln>
          </c:spPr>
          <c:marker>
            <c:symbol val="none"/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5-06C0-4162-9AA2-E54186A73E37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7-06C0-4162-9AA2-E54186A73E37}"/>
              </c:ext>
            </c:extLst>
          </c:dPt>
          <c:cat>
            <c:numRef>
              <c:f>Sheet2!$G$212:$G$227</c:f>
              <c:numCache>
                <c:formatCode>0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Sheet2!$I$212:$I$227</c:f>
              <c:numCache>
                <c:formatCode>0.0</c:formatCode>
                <c:ptCount val="16"/>
                <c:pt idx="0">
                  <c:v>15.4</c:v>
                </c:pt>
                <c:pt idx="1">
                  <c:v>20.7</c:v>
                </c:pt>
                <c:pt idx="2">
                  <c:v>13.3</c:v>
                </c:pt>
                <c:pt idx="3">
                  <c:v>16.2</c:v>
                </c:pt>
                <c:pt idx="4">
                  <c:v>22.6</c:v>
                </c:pt>
                <c:pt idx="5">
                  <c:v>30.2</c:v>
                </c:pt>
                <c:pt idx="6">
                  <c:v>18.3</c:v>
                </c:pt>
                <c:pt idx="7">
                  <c:v>24.5</c:v>
                </c:pt>
                <c:pt idx="8">
                  <c:v>18.600000000000001</c:v>
                </c:pt>
                <c:pt idx="9">
                  <c:v>20.7</c:v>
                </c:pt>
                <c:pt idx="10">
                  <c:v>20.5</c:v>
                </c:pt>
                <c:pt idx="11">
                  <c:v>18.100000000000001</c:v>
                </c:pt>
                <c:pt idx="12">
                  <c:v>27.2</c:v>
                </c:pt>
                <c:pt idx="13">
                  <c:v>28.3</c:v>
                </c:pt>
                <c:pt idx="14">
                  <c:v>27.3</c:v>
                </c:pt>
                <c:pt idx="15">
                  <c:v>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6C0-4162-9AA2-E54186A73E37}"/>
            </c:ext>
          </c:extLst>
        </c:ser>
        <c:ser>
          <c:idx val="2"/>
          <c:order val="2"/>
          <c:tx>
            <c:strRef>
              <c:f>Sheet2!$J$211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prstDash val="solid"/>
            </a:ln>
          </c:spPr>
          <c:marker>
            <c:symbol val="none"/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9-06C0-4162-9AA2-E54186A73E37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B-06C0-4162-9AA2-E54186A73E37}"/>
              </c:ext>
            </c:extLst>
          </c:dPt>
          <c:cat>
            <c:numRef>
              <c:f>Sheet2!$G$212:$G$227</c:f>
              <c:numCache>
                <c:formatCode>0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Sheet2!$J$212:$J$227</c:f>
              <c:numCache>
                <c:formatCode>0.0</c:formatCode>
                <c:ptCount val="16"/>
                <c:pt idx="0">
                  <c:v>15.8</c:v>
                </c:pt>
                <c:pt idx="1">
                  <c:v>11.6</c:v>
                </c:pt>
                <c:pt idx="2">
                  <c:v>14.9</c:v>
                </c:pt>
                <c:pt idx="3">
                  <c:v>20.3</c:v>
                </c:pt>
                <c:pt idx="4">
                  <c:v>12</c:v>
                </c:pt>
                <c:pt idx="5">
                  <c:v>11.7</c:v>
                </c:pt>
                <c:pt idx="6">
                  <c:v>14.8</c:v>
                </c:pt>
                <c:pt idx="7">
                  <c:v>10.1</c:v>
                </c:pt>
                <c:pt idx="8">
                  <c:v>10.3</c:v>
                </c:pt>
                <c:pt idx="9">
                  <c:v>14.1</c:v>
                </c:pt>
                <c:pt idx="10">
                  <c:v>12.8</c:v>
                </c:pt>
                <c:pt idx="11">
                  <c:v>13.9</c:v>
                </c:pt>
                <c:pt idx="12">
                  <c:v>11.5</c:v>
                </c:pt>
                <c:pt idx="13">
                  <c:v>11.3</c:v>
                </c:pt>
                <c:pt idx="14">
                  <c:v>10.199999999999999</c:v>
                </c:pt>
                <c:pt idx="15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6C0-4162-9AA2-E54186A73E37}"/>
            </c:ext>
          </c:extLst>
        </c:ser>
        <c:ser>
          <c:idx val="3"/>
          <c:order val="3"/>
          <c:tx>
            <c:strRef>
              <c:f>Sheet2!$K$211</c:f>
              <c:strCache>
                <c:ptCount val="1"/>
                <c:pt idx="0">
                  <c:v>Riverisde County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14"/>
            <c:bubble3D val="0"/>
            <c:spPr>
              <a:ln w="508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06C0-4162-9AA2-E54186A73E37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0-06C0-4162-9AA2-E54186A73E37}"/>
              </c:ext>
            </c:extLst>
          </c:dPt>
          <c:cat>
            <c:numRef>
              <c:f>Sheet2!$G$212:$G$227</c:f>
              <c:numCache>
                <c:formatCode>0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Sheet2!$K$212:$K$227</c:f>
              <c:numCache>
                <c:formatCode>0.0</c:formatCode>
                <c:ptCount val="16"/>
                <c:pt idx="0">
                  <c:v>12.8</c:v>
                </c:pt>
                <c:pt idx="1">
                  <c:v>10</c:v>
                </c:pt>
                <c:pt idx="2">
                  <c:v>10.7</c:v>
                </c:pt>
                <c:pt idx="3">
                  <c:v>13.4</c:v>
                </c:pt>
                <c:pt idx="4">
                  <c:v>10.4</c:v>
                </c:pt>
                <c:pt idx="5">
                  <c:v>11.2</c:v>
                </c:pt>
                <c:pt idx="6">
                  <c:v>11.1</c:v>
                </c:pt>
                <c:pt idx="7">
                  <c:v>9.6</c:v>
                </c:pt>
                <c:pt idx="8">
                  <c:v>9.6</c:v>
                </c:pt>
                <c:pt idx="9">
                  <c:v>11.4</c:v>
                </c:pt>
                <c:pt idx="10">
                  <c:v>10.5</c:v>
                </c:pt>
                <c:pt idx="11">
                  <c:v>11.5</c:v>
                </c:pt>
                <c:pt idx="12">
                  <c:v>11.7</c:v>
                </c:pt>
                <c:pt idx="13">
                  <c:v>12.5</c:v>
                </c:pt>
                <c:pt idx="14">
                  <c:v>11.6</c:v>
                </c:pt>
                <c:pt idx="1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6C0-4162-9AA2-E54186A73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915064"/>
        <c:axId val="188989400"/>
      </c:lineChart>
      <c:catAx>
        <c:axId val="2839150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88989400"/>
        <c:crosses val="autoZero"/>
        <c:auto val="1"/>
        <c:lblAlgn val="ctr"/>
        <c:lblOffset val="100"/>
        <c:noMultiLvlLbl val="0"/>
      </c:catAx>
      <c:valAx>
        <c:axId val="188989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.10256410256410256"/>
              <c:y val="0.1460251232973476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839150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'HIV Incidence'!$E$160</c:f>
              <c:strCache>
                <c:ptCount val="1"/>
                <c:pt idx="0">
                  <c:v>&lt;19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3E-4D9A-A7F0-67BD0DD34487}"/>
              </c:ext>
            </c:extLst>
          </c:dPt>
          <c:cat>
            <c:numRef>
              <c:f>'HIV Incidence'!$D$161:$D$169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'HIV Incidence'!$E$161:$E$169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13</c:v>
                </c:pt>
                <c:pt idx="3">
                  <c:v>9</c:v>
                </c:pt>
                <c:pt idx="4">
                  <c:v>8</c:v>
                </c:pt>
                <c:pt idx="5">
                  <c:v>11</c:v>
                </c:pt>
                <c:pt idx="6">
                  <c:v>13</c:v>
                </c:pt>
                <c:pt idx="7">
                  <c:v>9</c:v>
                </c:pt>
                <c:pt idx="8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3E-4D9A-A7F0-67BD0DD34487}"/>
            </c:ext>
          </c:extLst>
        </c:ser>
        <c:ser>
          <c:idx val="1"/>
          <c:order val="1"/>
          <c:tx>
            <c:strRef>
              <c:f>'HIV Incidence'!$F$160</c:f>
              <c:strCache>
                <c:ptCount val="1"/>
                <c:pt idx="0">
                  <c:v>20 - 29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50800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A3E-4D9A-A7F0-67BD0DD34487}"/>
              </c:ext>
            </c:extLst>
          </c:dPt>
          <c:cat>
            <c:numRef>
              <c:f>'HIV Incidence'!$D$161:$D$169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'HIV Incidence'!$F$161:$F$169</c:f>
              <c:numCache>
                <c:formatCode>General</c:formatCode>
                <c:ptCount val="9"/>
                <c:pt idx="0">
                  <c:v>39</c:v>
                </c:pt>
                <c:pt idx="1">
                  <c:v>57</c:v>
                </c:pt>
                <c:pt idx="2">
                  <c:v>76</c:v>
                </c:pt>
                <c:pt idx="3">
                  <c:v>59</c:v>
                </c:pt>
                <c:pt idx="4">
                  <c:v>89</c:v>
                </c:pt>
                <c:pt idx="5">
                  <c:v>100</c:v>
                </c:pt>
                <c:pt idx="6">
                  <c:v>123</c:v>
                </c:pt>
                <c:pt idx="7">
                  <c:v>96</c:v>
                </c:pt>
                <c:pt idx="8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3E-4D9A-A7F0-67BD0DD34487}"/>
            </c:ext>
          </c:extLst>
        </c:ser>
        <c:ser>
          <c:idx val="2"/>
          <c:order val="2"/>
          <c:tx>
            <c:strRef>
              <c:f>'HIV Incidence'!$G$160</c:f>
              <c:strCache>
                <c:ptCount val="1"/>
                <c:pt idx="0">
                  <c:v>30 - 39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3E-4D9A-A7F0-67BD0DD34487}"/>
              </c:ext>
            </c:extLst>
          </c:dPt>
          <c:cat>
            <c:numRef>
              <c:f>'HIV Incidence'!$D$161:$D$169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'HIV Incidence'!$G$161:$G$169</c:f>
              <c:numCache>
                <c:formatCode>General</c:formatCode>
                <c:ptCount val="9"/>
                <c:pt idx="0">
                  <c:v>44</c:v>
                </c:pt>
                <c:pt idx="1">
                  <c:v>35</c:v>
                </c:pt>
                <c:pt idx="2">
                  <c:v>46</c:v>
                </c:pt>
                <c:pt idx="3">
                  <c:v>43</c:v>
                </c:pt>
                <c:pt idx="4">
                  <c:v>50</c:v>
                </c:pt>
                <c:pt idx="5">
                  <c:v>53</c:v>
                </c:pt>
                <c:pt idx="6">
                  <c:v>64</c:v>
                </c:pt>
                <c:pt idx="7">
                  <c:v>70</c:v>
                </c:pt>
                <c:pt idx="8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3E-4D9A-A7F0-67BD0DD34487}"/>
            </c:ext>
          </c:extLst>
        </c:ser>
        <c:ser>
          <c:idx val="3"/>
          <c:order val="3"/>
          <c:tx>
            <c:strRef>
              <c:f>'HIV Incidence'!$H$160</c:f>
              <c:strCache>
                <c:ptCount val="1"/>
                <c:pt idx="0">
                  <c:v>40 - 49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50800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A3E-4D9A-A7F0-67BD0DD34487}"/>
              </c:ext>
            </c:extLst>
          </c:dPt>
          <c:cat>
            <c:numRef>
              <c:f>'HIV Incidence'!$D$161:$D$169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'HIV Incidence'!$H$161:$H$169</c:f>
              <c:numCache>
                <c:formatCode>General</c:formatCode>
                <c:ptCount val="9"/>
                <c:pt idx="0">
                  <c:v>66</c:v>
                </c:pt>
                <c:pt idx="1">
                  <c:v>64</c:v>
                </c:pt>
                <c:pt idx="2">
                  <c:v>59</c:v>
                </c:pt>
                <c:pt idx="3">
                  <c:v>65</c:v>
                </c:pt>
                <c:pt idx="4">
                  <c:v>53</c:v>
                </c:pt>
                <c:pt idx="5">
                  <c:v>48</c:v>
                </c:pt>
                <c:pt idx="6">
                  <c:v>46</c:v>
                </c:pt>
                <c:pt idx="7">
                  <c:v>46</c:v>
                </c:pt>
                <c:pt idx="8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3E-4D9A-A7F0-67BD0DD34487}"/>
            </c:ext>
          </c:extLst>
        </c:ser>
        <c:ser>
          <c:idx val="4"/>
          <c:order val="4"/>
          <c:tx>
            <c:strRef>
              <c:f>'HIV Incidence'!$I$160</c:f>
              <c:strCache>
                <c:ptCount val="1"/>
                <c:pt idx="0">
                  <c:v>50 - 59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50800" cap="rnd">
                <a:solidFill>
                  <a:schemeClr val="accent5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3E-4D9A-A7F0-67BD0DD34487}"/>
              </c:ext>
            </c:extLst>
          </c:dPt>
          <c:cat>
            <c:numRef>
              <c:f>'HIV Incidence'!$D$161:$D$169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'HIV Incidence'!$I$161:$I$169</c:f>
              <c:numCache>
                <c:formatCode>General</c:formatCode>
                <c:ptCount val="9"/>
                <c:pt idx="0">
                  <c:v>38</c:v>
                </c:pt>
                <c:pt idx="1">
                  <c:v>35</c:v>
                </c:pt>
                <c:pt idx="2">
                  <c:v>50</c:v>
                </c:pt>
                <c:pt idx="3">
                  <c:v>40</c:v>
                </c:pt>
                <c:pt idx="4">
                  <c:v>45</c:v>
                </c:pt>
                <c:pt idx="5">
                  <c:v>45</c:v>
                </c:pt>
                <c:pt idx="6">
                  <c:v>34</c:v>
                </c:pt>
                <c:pt idx="7">
                  <c:v>38</c:v>
                </c:pt>
                <c:pt idx="8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3E-4D9A-A7F0-67BD0DD34487}"/>
            </c:ext>
          </c:extLst>
        </c:ser>
        <c:ser>
          <c:idx val="5"/>
          <c:order val="5"/>
          <c:tx>
            <c:strRef>
              <c:f>'HIV Incidence'!$J$160</c:f>
              <c:strCache>
                <c:ptCount val="1"/>
                <c:pt idx="0">
                  <c:v>60+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50800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A3E-4D9A-A7F0-67BD0DD34487}"/>
              </c:ext>
            </c:extLst>
          </c:dPt>
          <c:cat>
            <c:numRef>
              <c:f>'HIV Incidence'!$D$161:$D$169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'HIV Incidence'!$J$161:$J$169</c:f>
              <c:numCache>
                <c:formatCode>General</c:formatCode>
                <c:ptCount val="9"/>
                <c:pt idx="0">
                  <c:v>16</c:v>
                </c:pt>
                <c:pt idx="1">
                  <c:v>16</c:v>
                </c:pt>
                <c:pt idx="2">
                  <c:v>12</c:v>
                </c:pt>
                <c:pt idx="3">
                  <c:v>23</c:v>
                </c:pt>
                <c:pt idx="4">
                  <c:v>20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3E-4D9A-A7F0-67BD0DD34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1065720"/>
        <c:axId val="521065392"/>
      </c:lineChart>
      <c:catAx>
        <c:axId val="52106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065392"/>
        <c:crosses val="autoZero"/>
        <c:auto val="1"/>
        <c:lblAlgn val="ctr"/>
        <c:lblOffset val="100"/>
        <c:noMultiLvlLbl val="0"/>
      </c:catAx>
      <c:valAx>
        <c:axId val="52106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 of HIV diagnoses</a:t>
                </a:r>
              </a:p>
            </c:rich>
          </c:tx>
          <c:layout>
            <c:manualLayout>
              <c:xMode val="edge"/>
              <c:yMode val="edge"/>
              <c:x val="2.9830918158078645E-2"/>
              <c:y val="0.1092956020976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065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Sheet16!$S$2</c:f>
              <c:strCache>
                <c:ptCount val="1"/>
                <c:pt idx="0">
                  <c:v>West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14"/>
            <c:bubble3D val="0"/>
            <c:spPr>
              <a:ln w="508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DA8-424B-B466-6CE3A1BEC312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9DA8-424B-B466-6CE3A1BEC312}"/>
              </c:ext>
            </c:extLst>
          </c:dPt>
          <c:cat>
            <c:numRef>
              <c:f>Sheet16!$R$3:$R$18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Sheet16!$S$3:$S$18</c:f>
              <c:numCache>
                <c:formatCode>0.0</c:formatCode>
                <c:ptCount val="16"/>
                <c:pt idx="0">
                  <c:v>3.1</c:v>
                </c:pt>
                <c:pt idx="1">
                  <c:v>2.2000000000000002</c:v>
                </c:pt>
                <c:pt idx="2">
                  <c:v>3.2</c:v>
                </c:pt>
                <c:pt idx="3">
                  <c:v>5.4</c:v>
                </c:pt>
                <c:pt idx="4">
                  <c:v>6.3</c:v>
                </c:pt>
                <c:pt idx="5">
                  <c:v>7</c:v>
                </c:pt>
                <c:pt idx="6">
                  <c:v>7.4</c:v>
                </c:pt>
                <c:pt idx="7">
                  <c:v>8.3000000000000007</c:v>
                </c:pt>
                <c:pt idx="8">
                  <c:v>8.4</c:v>
                </c:pt>
                <c:pt idx="9">
                  <c:v>10</c:v>
                </c:pt>
                <c:pt idx="10">
                  <c:v>9.3000000000000007</c:v>
                </c:pt>
                <c:pt idx="11">
                  <c:v>8</c:v>
                </c:pt>
                <c:pt idx="12">
                  <c:v>10.7</c:v>
                </c:pt>
                <c:pt idx="13">
                  <c:v>12.1</c:v>
                </c:pt>
                <c:pt idx="14">
                  <c:v>9.9</c:v>
                </c:pt>
                <c:pt idx="15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A8-424B-B466-6CE3A1BEC312}"/>
            </c:ext>
          </c:extLst>
        </c:ser>
        <c:ser>
          <c:idx val="1"/>
          <c:order val="1"/>
          <c:tx>
            <c:strRef>
              <c:f>Sheet16!$T$2</c:f>
              <c:strCache>
                <c:ptCount val="1"/>
                <c:pt idx="0">
                  <c:v>South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14"/>
            <c:bubble3D val="0"/>
            <c:spPr>
              <a:ln w="508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DA8-424B-B466-6CE3A1BEC312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9DA8-424B-B466-6CE3A1BEC312}"/>
              </c:ext>
            </c:extLst>
          </c:dPt>
          <c:cat>
            <c:numRef>
              <c:f>Sheet16!$R$3:$R$18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Sheet16!$T$3:$T$18</c:f>
              <c:numCache>
                <c:formatCode>0.0</c:formatCode>
                <c:ptCount val="16"/>
                <c:pt idx="0">
                  <c:v>1.7</c:v>
                </c:pt>
                <c:pt idx="1">
                  <c:v>2</c:v>
                </c:pt>
                <c:pt idx="2">
                  <c:v>1.2</c:v>
                </c:pt>
                <c:pt idx="3">
                  <c:v>5.0999999999999996</c:v>
                </c:pt>
                <c:pt idx="4">
                  <c:v>4.5</c:v>
                </c:pt>
                <c:pt idx="5">
                  <c:v>3.6</c:v>
                </c:pt>
                <c:pt idx="6">
                  <c:v>2.9</c:v>
                </c:pt>
                <c:pt idx="7">
                  <c:v>4.3</c:v>
                </c:pt>
                <c:pt idx="8">
                  <c:v>4.2</c:v>
                </c:pt>
                <c:pt idx="9">
                  <c:v>5.8</c:v>
                </c:pt>
                <c:pt idx="10">
                  <c:v>3.7</c:v>
                </c:pt>
                <c:pt idx="11">
                  <c:v>5.9</c:v>
                </c:pt>
                <c:pt idx="12">
                  <c:v>4.9000000000000004</c:v>
                </c:pt>
                <c:pt idx="13">
                  <c:v>3.8</c:v>
                </c:pt>
                <c:pt idx="14">
                  <c:v>4.8</c:v>
                </c:pt>
                <c:pt idx="15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DA8-424B-B466-6CE3A1BEC312}"/>
            </c:ext>
          </c:extLst>
        </c:ser>
        <c:ser>
          <c:idx val="2"/>
          <c:order val="2"/>
          <c:tx>
            <c:strRef>
              <c:f>Sheet16!$U$2</c:f>
              <c:strCache>
                <c:ptCount val="1"/>
                <c:pt idx="0">
                  <c:v>Mid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14"/>
            <c:bubble3D val="0"/>
            <c:spPr>
              <a:ln w="508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DA8-424B-B466-6CE3A1BEC312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9DA8-424B-B466-6CE3A1BEC312}"/>
              </c:ext>
            </c:extLst>
          </c:dPt>
          <c:cat>
            <c:numRef>
              <c:f>Sheet16!$R$3:$R$18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Sheet16!$U$3:$U$18</c:f>
              <c:numCache>
                <c:formatCode>0.0</c:formatCode>
                <c:ptCount val="16"/>
                <c:pt idx="0">
                  <c:v>6.3</c:v>
                </c:pt>
                <c:pt idx="1">
                  <c:v>0.9</c:v>
                </c:pt>
                <c:pt idx="2">
                  <c:v>2.9</c:v>
                </c:pt>
                <c:pt idx="3">
                  <c:v>3.9</c:v>
                </c:pt>
                <c:pt idx="4">
                  <c:v>1.1000000000000001</c:v>
                </c:pt>
                <c:pt idx="5">
                  <c:v>7.7</c:v>
                </c:pt>
                <c:pt idx="6">
                  <c:v>7.8</c:v>
                </c:pt>
                <c:pt idx="7">
                  <c:v>3.8</c:v>
                </c:pt>
                <c:pt idx="8">
                  <c:v>4.7</c:v>
                </c:pt>
                <c:pt idx="9">
                  <c:v>6</c:v>
                </c:pt>
                <c:pt idx="10">
                  <c:v>5.2</c:v>
                </c:pt>
                <c:pt idx="11">
                  <c:v>4.2</c:v>
                </c:pt>
                <c:pt idx="12">
                  <c:v>6</c:v>
                </c:pt>
                <c:pt idx="13">
                  <c:v>11.3</c:v>
                </c:pt>
                <c:pt idx="14">
                  <c:v>10.199999999999999</c:v>
                </c:pt>
                <c:pt idx="1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DA8-424B-B466-6CE3A1BEC312}"/>
            </c:ext>
          </c:extLst>
        </c:ser>
        <c:ser>
          <c:idx val="3"/>
          <c:order val="3"/>
          <c:tx>
            <c:strRef>
              <c:f>Sheet16!$V$2</c:f>
              <c:strCache>
                <c:ptCount val="1"/>
                <c:pt idx="0">
                  <c:v>East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14"/>
            <c:bubble3D val="0"/>
            <c:spPr>
              <a:ln w="508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9DA8-424B-B466-6CE3A1BEC312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2-9DA8-424B-B466-6CE3A1BEC312}"/>
              </c:ext>
            </c:extLst>
          </c:dPt>
          <c:cat>
            <c:numRef>
              <c:f>Sheet16!$R$3:$R$18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Sheet16!$V$3:$V$18</c:f>
              <c:numCache>
                <c:formatCode>0.0</c:formatCode>
                <c:ptCount val="16"/>
                <c:pt idx="0">
                  <c:v>23.6</c:v>
                </c:pt>
                <c:pt idx="1">
                  <c:v>19.399999999999999</c:v>
                </c:pt>
                <c:pt idx="2">
                  <c:v>24.4</c:v>
                </c:pt>
                <c:pt idx="3">
                  <c:v>31.1</c:v>
                </c:pt>
                <c:pt idx="4">
                  <c:v>20.3</c:v>
                </c:pt>
                <c:pt idx="5">
                  <c:v>20.5</c:v>
                </c:pt>
                <c:pt idx="6">
                  <c:v>25.9</c:v>
                </c:pt>
                <c:pt idx="7">
                  <c:v>20</c:v>
                </c:pt>
                <c:pt idx="8">
                  <c:v>19.5</c:v>
                </c:pt>
                <c:pt idx="9">
                  <c:v>21.4</c:v>
                </c:pt>
                <c:pt idx="10">
                  <c:v>21.6</c:v>
                </c:pt>
                <c:pt idx="11">
                  <c:v>28.2</c:v>
                </c:pt>
                <c:pt idx="12">
                  <c:v>22.3</c:v>
                </c:pt>
                <c:pt idx="13">
                  <c:v>20.3</c:v>
                </c:pt>
                <c:pt idx="14">
                  <c:v>21.5</c:v>
                </c:pt>
                <c:pt idx="15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DA8-424B-B466-6CE3A1BEC312}"/>
            </c:ext>
          </c:extLst>
        </c:ser>
        <c:ser>
          <c:idx val="4"/>
          <c:order val="4"/>
          <c:tx>
            <c:strRef>
              <c:f>Sheet16!$W$2</c:f>
              <c:strCache>
                <c:ptCount val="1"/>
                <c:pt idx="0">
                  <c:v>Riverside County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14"/>
            <c:bubble3D val="0"/>
            <c:spPr>
              <a:ln w="508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9DA8-424B-B466-6CE3A1BEC312}"/>
              </c:ext>
            </c:extLst>
          </c:dPt>
          <c:dPt>
            <c:idx val="15"/>
            <c:bubble3D val="0"/>
            <c:spPr>
              <a:ln w="50800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7-9DA8-424B-B466-6CE3A1BEC312}"/>
              </c:ext>
            </c:extLst>
          </c:dPt>
          <c:cat>
            <c:numRef>
              <c:f>Sheet16!$R$3:$R$18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Sheet16!$W$3:$W$18</c:f>
              <c:numCache>
                <c:formatCode>0.0</c:formatCode>
                <c:ptCount val="16"/>
                <c:pt idx="0">
                  <c:v>12.8</c:v>
                </c:pt>
                <c:pt idx="1">
                  <c:v>10</c:v>
                </c:pt>
                <c:pt idx="2">
                  <c:v>10.7</c:v>
                </c:pt>
                <c:pt idx="3">
                  <c:v>13.4</c:v>
                </c:pt>
                <c:pt idx="4">
                  <c:v>10.4</c:v>
                </c:pt>
                <c:pt idx="5">
                  <c:v>11.2</c:v>
                </c:pt>
                <c:pt idx="6">
                  <c:v>11.1</c:v>
                </c:pt>
                <c:pt idx="7">
                  <c:v>9.6</c:v>
                </c:pt>
                <c:pt idx="8">
                  <c:v>9.6</c:v>
                </c:pt>
                <c:pt idx="9">
                  <c:v>11.4</c:v>
                </c:pt>
                <c:pt idx="10">
                  <c:v>10.5</c:v>
                </c:pt>
                <c:pt idx="11">
                  <c:v>11.5</c:v>
                </c:pt>
                <c:pt idx="12">
                  <c:v>11.7</c:v>
                </c:pt>
                <c:pt idx="13">
                  <c:v>12.5</c:v>
                </c:pt>
                <c:pt idx="14">
                  <c:v>11.6</c:v>
                </c:pt>
                <c:pt idx="1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DA8-424B-B466-6CE3A1BEC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692768"/>
        <c:axId val="188693160"/>
      </c:lineChart>
      <c:catAx>
        <c:axId val="1886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693160"/>
        <c:crosses val="autoZero"/>
        <c:auto val="1"/>
        <c:lblAlgn val="ctr"/>
        <c:lblOffset val="100"/>
        <c:noMultiLvlLbl val="0"/>
      </c:catAx>
      <c:valAx>
        <c:axId val="188693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7.4013839062741019E-2"/>
              <c:y val="0.1162253646483812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692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Sheet16!$D$27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cat>
            <c:strRef>
              <c:f>Sheet16!$C$28:$C$32</c:f>
              <c:strCache>
                <c:ptCount val="5"/>
                <c:pt idx="0">
                  <c:v>Unsafe Sex Among Gay, Bisexual, or other MSM</c:v>
                </c:pt>
                <c:pt idx="1">
                  <c:v>Injection Drug Use (IDU)</c:v>
                </c:pt>
                <c:pt idx="2">
                  <c:v>MSM &amp; IDU</c:v>
                </c:pt>
                <c:pt idx="3">
                  <c:v>Unsafe Sex Among Heterosexuals</c:v>
                </c:pt>
                <c:pt idx="4">
                  <c:v>Risk Unknown or Other</c:v>
                </c:pt>
              </c:strCache>
            </c:strRef>
          </c:cat>
          <c:val>
            <c:numRef>
              <c:f>Sheet16!$D$28:$D$32</c:f>
              <c:numCache>
                <c:formatCode>0.0%</c:formatCode>
                <c:ptCount val="5"/>
                <c:pt idx="0">
                  <c:v>0.71499999999999997</c:v>
                </c:pt>
                <c:pt idx="1">
                  <c:v>2.7E-2</c:v>
                </c:pt>
                <c:pt idx="2">
                  <c:v>0.03</c:v>
                </c:pt>
                <c:pt idx="3">
                  <c:v>4.5999999999999999E-2</c:v>
                </c:pt>
                <c:pt idx="4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C-42CF-AABB-A379D7C93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7"/>
        <c:axId val="196239928"/>
        <c:axId val="196240320"/>
      </c:barChart>
      <c:catAx>
        <c:axId val="196239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40320"/>
        <c:crosses val="autoZero"/>
        <c:auto val="1"/>
        <c:lblAlgn val="ctr"/>
        <c:lblOffset val="100"/>
        <c:noMultiLvlLbl val="0"/>
      </c:catAx>
      <c:valAx>
        <c:axId val="196240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 of HIV cases (%)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623992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269-96D8-42E4-85F5-97A7BC2DF82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DF43-3B1D-4549-82BB-3BC47E27E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7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HIV Reporting was first implemented in California on July 1, 2002, by non-name code.</a:t>
            </a:r>
          </a:p>
          <a:p>
            <a:r>
              <a:rPr lang="en-US" dirty="0">
                <a:latin typeface="Arial" charset="0"/>
              </a:rPr>
              <a:t>HIV reporting by name in California began on April 17, 2006.</a:t>
            </a:r>
          </a:p>
          <a:p>
            <a:r>
              <a:rPr lang="en-US" dirty="0">
                <a:latin typeface="Arial" charset="0"/>
              </a:rPr>
              <a:t>eHARS and State centralization of HIV/AIDS reporting data began in California on April 2009.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1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4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200D-9E0B-4D18-A136-F7A4B550A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FCCBF-B877-4567-AD6E-9714AAD1D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A4DB7-1CEB-4BD2-A359-F37F259D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6FAFA-088B-4360-AF38-08CBF472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2072-0E80-4C66-8692-1A4C66E3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487E-920E-4FEF-AD25-A2F864A7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E22CF-CB85-404C-AA2B-7B63A0D4E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21B20-3B5E-4415-83EC-A332843E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F7A7-0EE8-45E6-A833-3B238699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825-7E1F-406B-8B4C-806829B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FA307-82C7-4AAB-AC99-613A143DB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EA3F3-3635-4A80-8B26-5D4CAD55D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37D3-5CD3-409D-A683-6B236381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4DC3B-8248-4AFB-B840-F3E6BD8A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4913E-BDD8-4868-A4B9-36F10974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5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07AF-64C2-4605-906C-4BDFCCC28C43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400808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47655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8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HS CornerstoneBoarder3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3" y="0"/>
            <a:ext cx="12208844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33600" y="1143000"/>
            <a:ext cx="94488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438400" y="3200400"/>
            <a:ext cx="8839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EF51-551A-4970-9017-18B7F4ECDAC4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9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UHS CornerstoneBoarder3.ai"/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3" y="0"/>
            <a:ext cx="12208844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33600" y="1143000"/>
            <a:ext cx="94488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438400" y="3200400"/>
            <a:ext cx="8839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6031-12C2-4A21-BFE3-9F124771474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0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18827" r="26117" b="42710"/>
          <a:stretch/>
        </p:blipFill>
        <p:spPr>
          <a:xfrm>
            <a:off x="7" y="7"/>
            <a:ext cx="12191999" cy="69359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133600" y="1143000"/>
            <a:ext cx="94488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438400" y="3200400"/>
            <a:ext cx="8839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AA7B-E2B9-4A56-8244-EB290340A5B2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90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2.ai"/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621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33600" y="1143000"/>
            <a:ext cx="94488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33600" y="3200400"/>
            <a:ext cx="9448800" cy="2743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0A226-E69E-43FA-B1DA-D50EBFD3FF82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4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reaker Slide - Horiz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93"/>
            <a:ext cx="12192000" cy="3196897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59000"/>
            <a:ext cx="109728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9E14-7BDA-400C-B164-1F9A04605CA1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53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93"/>
            <a:ext cx="12192000" cy="3196897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59000"/>
            <a:ext cx="109728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0BBBA-5387-41D7-85D6-3AFE07798B3B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3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93"/>
            <a:ext cx="12192000" cy="3196897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59000"/>
            <a:ext cx="109728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82FE-CF20-4AB2-9956-2E3AF20D6E5B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9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C1DE-4D86-40FC-B9CF-94D78AE2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3A53A-5F0D-4CD9-947B-8C010B104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D4E2-8580-4248-8992-9295C030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FD164-A1B8-4AC8-ACCD-481E980A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D3B93-0473-4091-8FA7-0BD797CB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33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00793"/>
            <a:ext cx="12192000" cy="3196897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8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159000"/>
            <a:ext cx="109728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8B5E-AFF3-498F-8427-CDC128F4DAD1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36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rgbClr val="00346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7C41-83CA-41F5-B9CE-754A3A9FBDAF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828800"/>
            <a:ext cx="97536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7536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10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rgbClr val="F897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E501-8F47-4AAB-97C6-21D40CD53198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828800"/>
            <a:ext cx="97536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7536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05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rgbClr val="BCD6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5F9A7-7CEE-4785-B135-52BB40C8CA80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828800"/>
            <a:ext cx="97536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7536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2005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rgbClr val="893B8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3186-3D24-428E-AB0A-B3597115BF1C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828800"/>
            <a:ext cx="97536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7536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487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07AF-64C2-4605-906C-4BDFCCC28C43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400808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47655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23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F3BB-0AD0-4550-BB03-AA81547B39AA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9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00809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57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24256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24256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0860" y="0"/>
            <a:ext cx="30391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8769-0DF4-4515-9FF1-092869FFB87D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5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860" y="0"/>
            <a:ext cx="30391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11ED-4864-4FE1-9154-6330360FD917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52425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43208"/>
            <a:ext cx="524256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840" y="1828800"/>
            <a:ext cx="52425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6339840" y="2743200"/>
            <a:ext cx="524256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935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A8E9-95A8-4A9C-9557-0CE213CCCE9A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9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9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7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1A1D-26CA-4CEA-BFAB-5EB3B1CA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15569-3F0F-43CA-85AB-FC6630499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06EB0-0401-4864-ADEC-614EB424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EE2F-22FD-424F-A1C3-2B0FDC1B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1F51-2FDB-4588-9A75-B76F0CA6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5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E2CA-AA3F-4D3A-A9ED-671F9E6C2607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9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9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82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24256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24256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0860" y="0"/>
            <a:ext cx="30391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8E90-E50D-4BC3-BC5A-BB76092CD37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0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Comparis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860" y="0"/>
            <a:ext cx="30391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FA26A-5DD0-456E-864C-C47E18C7B0D2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52425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43208"/>
            <a:ext cx="524256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840" y="1828800"/>
            <a:ext cx="52425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6339840" y="2743200"/>
            <a:ext cx="524256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492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DB920-72FF-4EBB-98ED-545A7054263C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9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9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03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EC6F-9B13-4FD1-B2DE-CC0F7DF83551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9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9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683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24256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24256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0860" y="0"/>
            <a:ext cx="30391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8EE9-0361-41F6-B898-B0871838D237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69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Comparis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860" y="0"/>
            <a:ext cx="30391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6BFE-59C0-4129-BC68-1ECAA3FB9506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52425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43208"/>
            <a:ext cx="524256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840" y="1828800"/>
            <a:ext cx="52425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6339840" y="2743200"/>
            <a:ext cx="524256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51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Onl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6969-3D59-4658-86B2-4399739F140E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9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9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46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AC2F-8602-41CB-9A9D-92BE2DDB3D5D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9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9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6816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24256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24256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9750D-4B0E-4150-82AF-FB7B96472ECC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919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2A6B-ACC9-4238-92A7-F414ADD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BDEF1-9BE7-4CE2-8CFC-4DF3B959C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46525-D950-4266-9048-673749618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CB736-6177-47BA-8F14-5A8F143F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57949-590B-4DE3-B74E-4D9B9429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9E893-FCEB-4FBB-909F-9BB98487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4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Slide - Two Content Comparis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F8CB-6042-4B94-8EF5-7AB1A3EEE644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52425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43208"/>
            <a:ext cx="524256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840" y="1828800"/>
            <a:ext cx="52425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6339840" y="2743200"/>
            <a:ext cx="524256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03632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2842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62400" cy="1143000"/>
          </a:xfrm>
        </p:spPr>
        <p:txBody>
          <a:bodyPr anchor="b"/>
          <a:lstStyle>
            <a:lvl1pPr algn="l">
              <a:lnSpc>
                <a:spcPts val="2200"/>
              </a:lnSpc>
              <a:defRPr sz="2000" b="1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733" y="457201"/>
            <a:ext cx="6688667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27205"/>
            <a:ext cx="3962400" cy="3987801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600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681728"/>
            <a:ext cx="73152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85800"/>
            <a:ext cx="73152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486400"/>
            <a:ext cx="7315200" cy="4619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C0A76-6896-459F-824F-6CCC2A4471F8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38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" y="0"/>
            <a:ext cx="12191999" cy="2286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" y="6629400"/>
            <a:ext cx="12191999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49" y="2331729"/>
            <a:ext cx="4938248" cy="1351193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000B-3F6C-4742-AC9E-A89F2E42EC90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50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1D2DD-B238-4C5E-B067-AD1AE34F4BFA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E16A6-64CD-4BA1-B0BA-61AE5207A7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80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DE605-5286-49DA-AC3D-15448F719BCC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9133E-40BA-4B16-AB53-79ADC1C507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5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6737-9C81-48F8-925F-CDB3A031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FD371-28FE-4A3C-917D-5EC233ED1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D3C7-6891-4F4A-BDCF-2EC6E1D0D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79389-E10C-4A4B-B771-1D18936AF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77066-57C1-46D2-93E6-6BCFD8BD2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B7C3E9-CFB2-4F9D-961B-5899CB75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82394-8666-4414-9DB7-671F303E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161D2-D4DB-46C5-947C-7471E8B2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2E9A-05E9-4586-92E2-AE9A0B0C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C5C8F-469C-4309-BE72-A0EF049F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DD2F-ECC1-470B-A850-CF28DDB0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DE3A8-EA80-4AE1-A0B4-7BD5FFB1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F07F3-A52E-447D-ACAB-1A443D5D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9AE41-410A-4784-AFE7-FEF3CD19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0C4C-CE51-435F-99A5-4893E643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9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7078-98A5-43B5-9041-19EB270D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DE7A-8F37-4B51-B180-B90F14AD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4F72A-8644-4CEB-B86B-18C4A069D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6F4D6-82CE-4977-A4DB-3EE66038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3C257-95A4-410C-A12D-584D17FF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B83CE-74E8-41BC-8D7F-DFC866F2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03A2-EE71-494A-92BD-4E36E009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9E1FA-9F50-44C2-BA32-70E8E8AAB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D5574-839C-45D7-96D2-72BC792B4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2ED6E-DF02-41E1-B0BC-325230F6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03CBA-C656-4B16-B05E-190FF822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92A6D-E2E1-4A08-BB43-98A560CC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9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12DF5-F485-467F-8698-58FDFD28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CE86-8F80-46FB-8ABD-F57B79FE9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8A1E7-B668-4830-9856-3696606F6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7EBF-639A-42D0-B16B-E921F4A7978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0BC94-E4A6-4982-99D6-38EDAE2BE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5006-162A-4623-BD4A-410D9962A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0CFA2-3CC5-4958-B29E-B122BFA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3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109728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00800"/>
            <a:ext cx="1219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5821-4AC3-43B6-A5D0-9FD00F445691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657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38473"/>
            <a:ext cx="1524000" cy="5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79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hf hdr="0" ftr="0" dt="0"/>
  <p:txStyles>
    <p:titleStyle>
      <a:lvl1pPr algn="ctr" defTabSz="914354" rtl="0" eaLnBrk="1" latinLnBrk="0" hangingPunct="1">
        <a:lnSpc>
          <a:spcPts val="4600"/>
        </a:lnSpc>
        <a:spcBef>
          <a:spcPct val="0"/>
        </a:spcBef>
        <a:buNone/>
        <a:defRPr sz="4400" u="none" kern="1200" baseline="0">
          <a:solidFill>
            <a:srgbClr val="003469"/>
          </a:solidFill>
          <a:uFill>
            <a:solidFill>
              <a:schemeClr val="tx2">
                <a:lumMod val="40000"/>
                <a:lumOff val="60000"/>
              </a:schemeClr>
            </a:solidFill>
          </a:uFill>
          <a:latin typeface="Open Sans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469"/>
          </a:solidFill>
          <a:latin typeface="Open Sans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469"/>
          </a:solidFill>
          <a:latin typeface="Open Sans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469"/>
          </a:solidFill>
          <a:latin typeface="Open Sans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469"/>
          </a:solidFill>
          <a:latin typeface="Open Sans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469"/>
          </a:solidFill>
          <a:latin typeface="Open Sans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Ending the HIV Epidemic Community Forum:</a:t>
            </a:r>
            <a:br>
              <a:rPr lang="en-US" sz="2800" dirty="0"/>
            </a:br>
            <a:r>
              <a:rPr lang="en-US" sz="2800" dirty="0"/>
              <a:t>Epidemiology of HIV in Riverside County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Epidemiology &amp; Program Evaluation</a:t>
            </a:r>
          </a:p>
          <a:p>
            <a:r>
              <a:rPr lang="en-US" sz="2000" dirty="0"/>
              <a:t>Riverside University Health System – Public Health</a:t>
            </a:r>
          </a:p>
        </p:txBody>
      </p:sp>
    </p:spTree>
    <p:extLst>
      <p:ext uri="{BB962C8B-B14F-4D97-AF65-F5344CB8AC3E}">
        <p14:creationId xmlns:p14="http://schemas.microsoft.com/office/powerpoint/2010/main" val="56478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38B039-FD16-44CD-9E81-84C6CB24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Cumulative HIV incidence by zip code, Riverside County, CA 2016 - 2018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482D9-5060-4A9C-B778-5701D0369FC7}"/>
              </a:ext>
            </a:extLst>
          </p:cNvPr>
          <p:cNvSpPr txBox="1"/>
          <p:nvPr/>
        </p:nvSpPr>
        <p:spPr>
          <a:xfrm>
            <a:off x="4867418" y="5753686"/>
            <a:ext cx="333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838 Total Incident Cases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B37967-46B1-4B8C-9B6E-EA1F2DD0C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" y="1052193"/>
            <a:ext cx="10664483" cy="581699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B83EF3-8220-4302-8299-6AF2F171DDB9}"/>
              </a:ext>
            </a:extLst>
          </p:cNvPr>
          <p:cNvSpPr txBox="1"/>
          <p:nvPr/>
        </p:nvSpPr>
        <p:spPr>
          <a:xfrm>
            <a:off x="4386470" y="5632174"/>
            <a:ext cx="333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838 Total Cumulative Incidence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D8D25D-B15E-464E-A24D-3AA9D97F6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9" y="6024697"/>
            <a:ext cx="15180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8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B3D56-74AA-4332-BD31-E2946E2E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Cumulative HIV incidence of racial minority populations by zip code, </a:t>
            </a:r>
            <a:br>
              <a:rPr lang="en-US" sz="2400" dirty="0"/>
            </a:br>
            <a:r>
              <a:rPr lang="en-US" sz="2400" dirty="0"/>
              <a:t>Riverside County, CA 2016 - 2018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6C708E-9420-4B46-A753-D7A3F1CF8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1044520"/>
            <a:ext cx="10644629" cy="580616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EBE5D-0BB0-441D-9FF8-A4D435BDAD44}"/>
              </a:ext>
            </a:extLst>
          </p:cNvPr>
          <p:cNvSpPr txBox="1"/>
          <p:nvPr/>
        </p:nvSpPr>
        <p:spPr>
          <a:xfrm>
            <a:off x="4226680" y="595889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536 Cumulative Racial Minority Cases</a:t>
            </a:r>
          </a:p>
          <a:p>
            <a:r>
              <a:rPr lang="en-US" sz="2000" dirty="0"/>
              <a:t>303 Cumulative White Cases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7AEBB-F15D-415A-B0BF-FE8F5E470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578" y="6079205"/>
            <a:ext cx="15180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2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6A46A7-AF3E-4CAD-B5D2-E66B6DB2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8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dirty="0"/>
              <a:t>Percent of HIV incidence among people under 30 years of age by zip code, </a:t>
            </a:r>
            <a:br>
              <a:rPr lang="en-US" sz="2400" dirty="0"/>
            </a:br>
            <a:r>
              <a:rPr lang="en-US" sz="2400" dirty="0"/>
              <a:t>Riverside County, CA 2016 - 2018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9CE95C-7BA5-4477-9488-8F88D0083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3403"/>
            <a:ext cx="10515599" cy="573578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3128BF-4DE8-41E8-87E7-FAFC6FC8E830}"/>
              </a:ext>
            </a:extLst>
          </p:cNvPr>
          <p:cNvSpPr txBox="1"/>
          <p:nvPr/>
        </p:nvSpPr>
        <p:spPr>
          <a:xfrm>
            <a:off x="3502268" y="5724597"/>
            <a:ext cx="518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352 Cumulative Cases under 30 years of age</a:t>
            </a:r>
          </a:p>
          <a:p>
            <a:r>
              <a:rPr lang="en-US" sz="2000" dirty="0"/>
              <a:t>324 Cumulative Cases between 30 and 49 years</a:t>
            </a:r>
          </a:p>
          <a:p>
            <a:r>
              <a:rPr lang="en-US" sz="2000" dirty="0"/>
              <a:t>163 Cumulative Cases 50 years old and older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4F5887-780E-481B-BA35-AC450DBFC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79" y="5972097"/>
            <a:ext cx="15180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7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656A-EA27-4A7F-A21B-17A6AE3E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Notes: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3DFC-166D-4710-8913-E720C327B0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1148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From 2016 through 2018 there were 839 HIV incident cases in Riverside County.</a:t>
            </a:r>
          </a:p>
          <a:p>
            <a:r>
              <a:rPr lang="en-US" sz="2400" dirty="0"/>
              <a:t>64 percent of incident cases were among racial minority populations.</a:t>
            </a:r>
          </a:p>
          <a:p>
            <a:r>
              <a:rPr lang="en-US" sz="2400" dirty="0"/>
              <a:t>The median age of HIV Incidence cases was 32 years old.</a:t>
            </a:r>
          </a:p>
          <a:p>
            <a:pPr lvl="1"/>
            <a:r>
              <a:rPr lang="en-US" sz="2000" dirty="0"/>
              <a:t>Median age among white cases: 42</a:t>
            </a:r>
          </a:p>
          <a:p>
            <a:pPr lvl="1"/>
            <a:r>
              <a:rPr lang="en-US" sz="2000" dirty="0"/>
              <a:t>Median age among racial minority cases: 30</a:t>
            </a:r>
          </a:p>
          <a:p>
            <a:pPr lvl="1"/>
            <a:r>
              <a:rPr lang="en-US" sz="2000" dirty="0"/>
              <a:t>42 percent of incident cases were under 30 years old.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208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Aaron T. Gardner, MA, MPH,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CPH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Research Specialist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42CBD-A71F-E145-880C-AAE76057568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765302" y="2452688"/>
            <a:ext cx="8902700" cy="1600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Epidemiology &amp; Program Evaluation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(951) 358-5557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agardner@ruhealth.org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www.rivcohealthdata.org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www.shaperivco.org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2941" y="4379500"/>
            <a:ext cx="890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Contributing RUHS-PH Staff: Tad A. Berman, Erin Curlee, Amy Hyong, Dianne Leibrandt,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 Morgan, Sheena Patel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F9DBC-F94F-4A5F-8184-044FA61B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675" y="5890954"/>
            <a:ext cx="15180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0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2F589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FillTx/>
                <a:latin typeface="Arial"/>
                <a:ea typeface="+mn-ea"/>
                <a:cs typeface="+mn-cs"/>
              </a:rPr>
              <a:t>Terms Used in this Report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42CBD-A71F-E145-880C-AAE76057568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438400" y="1973266"/>
            <a:ext cx="8229600" cy="39322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For HIV surveillance,                                             </a:t>
            </a:r>
          </a:p>
          <a:p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Prevalence: Refers to living persons with HIV disease who are reported to be living in Riverside County, regardless of time of infection or date of diagnosis.</a:t>
            </a:r>
          </a:p>
          <a:p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Incidence: Newly diagnosed cases of HIV in a population during a specific time period.</a:t>
            </a:r>
          </a:p>
          <a:p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Rate: Common method used to compare the burden of a disease across populations of different sizes.</a:t>
            </a:r>
          </a:p>
          <a:p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PLWH: Persons living with HIV or AIDS (HIV Stage 3)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49116" y="1049853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34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report is based on Human Immunodeficiency Virus (HIV) case surveillance in Riverside County, California.</a:t>
            </a:r>
          </a:p>
        </p:txBody>
      </p:sp>
    </p:spTree>
    <p:extLst>
      <p:ext uri="{BB962C8B-B14F-4D97-AF65-F5344CB8AC3E}">
        <p14:creationId xmlns:p14="http://schemas.microsoft.com/office/powerpoint/2010/main" val="292675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03" y="946850"/>
            <a:ext cx="8822492" cy="4812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477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2F589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FillTx/>
                <a:latin typeface="Arial"/>
                <a:ea typeface="+mn-ea"/>
                <a:cs typeface="+mn-cs"/>
              </a:rPr>
              <a:t>Riverside County, 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42CBD-A71F-E145-880C-AAE7605756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1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HIV Incidence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HIV cases by year of diagnosis in Riverside County, CA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C42CBD-A71F-E145-880C-AAE7605756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1099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spc="-100" dirty="0">
                <a:solidFill>
                  <a:srgbClr val="2F589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 of HIV Diagnoses by Year, Riverside County, CA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42CBD-A71F-E145-880C-AAE760575688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215997" y="1372273"/>
            <a:ext cx="1143000" cy="1064555"/>
            <a:chOff x="7363660" y="2362200"/>
            <a:chExt cx="1143000" cy="1216955"/>
          </a:xfrm>
        </p:grpSpPr>
        <p:sp>
          <p:nvSpPr>
            <p:cNvPr id="8" name="Right Brace 7"/>
            <p:cNvSpPr/>
            <p:nvPr/>
          </p:nvSpPr>
          <p:spPr>
            <a:xfrm rot="16200000">
              <a:off x="7557516" y="2810151"/>
              <a:ext cx="755290" cy="782717"/>
            </a:xfrm>
            <a:prstGeom prst="rightBrace">
              <a:avLst>
                <a:gd name="adj1" fmla="val 8333"/>
                <a:gd name="adj2" fmla="val 510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63660" y="2362200"/>
              <a:ext cx="1143000" cy="510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1" dirty="0">
                  <a:latin typeface="Arial" panose="020B0604020202020204" pitchFamily="34" charset="0"/>
                  <a:cs typeface="Arial" panose="020B0604020202020204" pitchFamily="34" charset="0"/>
                </a:rPr>
                <a:t>Preliminary 2018 numbers</a:t>
              </a:r>
            </a:p>
          </p:txBody>
        </p:sp>
      </p:grp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528075"/>
              </p:ext>
            </p:extLst>
          </p:nvPr>
        </p:nvGraphicFramePr>
        <p:xfrm>
          <a:off x="2127584" y="1820270"/>
          <a:ext cx="8083216" cy="455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7B30287-B0AB-41CC-A60B-BCA4F651E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97" y="5886447"/>
            <a:ext cx="1517907" cy="7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1981202" y="1176907"/>
          <a:ext cx="8416979" cy="470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99"/>
            <a:ext cx="8229600" cy="1143000"/>
          </a:xfrm>
        </p:spPr>
        <p:txBody>
          <a:bodyPr>
            <a:normAutofit/>
          </a:bodyPr>
          <a:lstStyle/>
          <a:p>
            <a:pPr lvl="0" algn="l" fontAlgn="base">
              <a:lnSpc>
                <a:spcPct val="100000"/>
              </a:lnSpc>
              <a:spcAft>
                <a:spcPct val="0"/>
              </a:spcAft>
            </a:pPr>
            <a:r>
              <a:rPr lang="en-US" sz="2400" b="1" spc="-100" dirty="0">
                <a:solidFill>
                  <a:srgbClr val="2F589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HIV Incidence Rates by Year of Diagnosis and Race/Ethnicity, Riverside County, CA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42CBD-A71F-E145-880C-AAE760575688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382591" y="706823"/>
            <a:ext cx="1143000" cy="1216955"/>
            <a:chOff x="7363660" y="2362200"/>
            <a:chExt cx="1143000" cy="1216955"/>
          </a:xfrm>
        </p:grpSpPr>
        <p:sp>
          <p:nvSpPr>
            <p:cNvPr id="6" name="Right Brace 5"/>
            <p:cNvSpPr/>
            <p:nvPr/>
          </p:nvSpPr>
          <p:spPr>
            <a:xfrm rot="16200000">
              <a:off x="7557516" y="2810151"/>
              <a:ext cx="755290" cy="782717"/>
            </a:xfrm>
            <a:prstGeom prst="rightBrace">
              <a:avLst>
                <a:gd name="adj1" fmla="val 8333"/>
                <a:gd name="adj2" fmla="val 510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63660" y="2362200"/>
              <a:ext cx="1143000" cy="446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1" dirty="0">
                  <a:latin typeface="Arial" panose="020B0604020202020204" pitchFamily="34" charset="0"/>
                  <a:cs typeface="Arial" panose="020B0604020202020204" pitchFamily="34" charset="0"/>
                </a:rPr>
                <a:t>Preliminary 2018 numbers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02D14E-0FD5-4785-ABE8-02D7327F5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181" y="5900479"/>
            <a:ext cx="15180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3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1116-86EF-4EE4-9D1C-E31A945A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575"/>
            <a:ext cx="8229600" cy="1143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400" b="1" spc="-100" dirty="0">
                <a:solidFill>
                  <a:srgbClr val="2F589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Number of New HIV Cases by Year and Age, </a:t>
            </a:r>
            <a:br>
              <a:rPr lang="en-US" sz="2400" b="1" spc="-100" dirty="0">
                <a:solidFill>
                  <a:srgbClr val="2F589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</a:br>
            <a:r>
              <a:rPr lang="en-US" sz="2400" b="1" spc="-100" dirty="0">
                <a:solidFill>
                  <a:srgbClr val="2F589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Riverside County, 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07096-F1E2-4C90-9B72-C71DF91DD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42CBD-A71F-E145-880C-AAE76057568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62B1FB3-CB08-437B-BDE4-8732F14D33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81203" y="1160579"/>
          <a:ext cx="8088923" cy="469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67CABA2-6734-408B-A9ED-41A6F851C5CE}"/>
              </a:ext>
            </a:extLst>
          </p:cNvPr>
          <p:cNvSpPr/>
          <p:nvPr/>
        </p:nvSpPr>
        <p:spPr>
          <a:xfrm>
            <a:off x="3158704" y="12599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2016 – 2018, over forty percent (42.0%) of new HIV cases in Riverside County were in people younger than 30 years old.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B7A340-4B0F-4486-800A-DB2F417896C5}"/>
              </a:ext>
            </a:extLst>
          </p:cNvPr>
          <p:cNvGrpSpPr/>
          <p:nvPr/>
        </p:nvGrpSpPr>
        <p:grpSpPr>
          <a:xfrm>
            <a:off x="8352262" y="689195"/>
            <a:ext cx="1563325" cy="973812"/>
            <a:chOff x="8096250" y="4866742"/>
            <a:chExt cx="1143000" cy="1413845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2E6152CA-6E6A-48B9-B552-0158571BE503}"/>
                </a:ext>
              </a:extLst>
            </p:cNvPr>
            <p:cNvSpPr/>
            <p:nvPr/>
          </p:nvSpPr>
          <p:spPr>
            <a:xfrm rot="16200000">
              <a:off x="8290106" y="5511583"/>
              <a:ext cx="755290" cy="782717"/>
            </a:xfrm>
            <a:prstGeom prst="rightBrace">
              <a:avLst>
                <a:gd name="adj1" fmla="val 8333"/>
                <a:gd name="adj2" fmla="val 510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7D134D-8435-4318-ABC2-3F467B31128D}"/>
                </a:ext>
              </a:extLst>
            </p:cNvPr>
            <p:cNvSpPr txBox="1"/>
            <p:nvPr/>
          </p:nvSpPr>
          <p:spPr>
            <a:xfrm>
              <a:off x="8096250" y="4866742"/>
              <a:ext cx="1143000" cy="64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51" dirty="0">
                  <a:latin typeface="Arial" panose="020B0604020202020204" pitchFamily="34" charset="0"/>
                  <a:cs typeface="Arial" panose="020B0604020202020204" pitchFamily="34" charset="0"/>
                </a:rPr>
                <a:t>Preliminary 2018 numbers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6E6DAFE-12B0-4503-9851-5B8B7471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382" y="5890954"/>
            <a:ext cx="15180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3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1099"/>
            <a:ext cx="8229600" cy="1143000"/>
          </a:xfrm>
        </p:spPr>
        <p:txBody>
          <a:bodyPr>
            <a:normAutofit/>
          </a:bodyPr>
          <a:lstStyle/>
          <a:p>
            <a:pPr lvl="0" algn="l" fontAlgn="base">
              <a:lnSpc>
                <a:spcPct val="100000"/>
              </a:lnSpc>
              <a:spcAft>
                <a:spcPct val="0"/>
              </a:spcAft>
            </a:pPr>
            <a:r>
              <a:rPr lang="en-US" sz="2400" b="1" spc="-100" dirty="0">
                <a:solidFill>
                  <a:srgbClr val="2F589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HIV Incidence Rate by Year of Diagnosis and County Region, Riverside County, 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42CBD-A71F-E145-880C-AAE76057568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018678" y="1124263"/>
          <a:ext cx="8064708" cy="473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067800" y="1092230"/>
            <a:ext cx="1143000" cy="1216955"/>
            <a:chOff x="7363660" y="2362200"/>
            <a:chExt cx="1143000" cy="1216955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7557516" y="2810151"/>
              <a:ext cx="755290" cy="782717"/>
            </a:xfrm>
            <a:prstGeom prst="rightBrace">
              <a:avLst>
                <a:gd name="adj1" fmla="val 8333"/>
                <a:gd name="adj2" fmla="val 510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63660" y="2362200"/>
              <a:ext cx="1143000" cy="446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1" dirty="0">
                  <a:latin typeface="Arial" panose="020B0604020202020204" pitchFamily="34" charset="0"/>
                  <a:cs typeface="Arial" panose="020B0604020202020204" pitchFamily="34" charset="0"/>
                </a:rPr>
                <a:t>Preliminary 2018 numbers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DD3BA3-75F1-4A1A-927F-5ACDAFD14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382" y="5861155"/>
            <a:ext cx="15180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99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spc="-100" dirty="0">
                <a:solidFill>
                  <a:srgbClr val="2F589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Reported Risk Factor for HIV Cases Diagnosed from 2014 through 2018, Riverside County, CA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42CBD-A71F-E145-880C-AAE76057568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057400" y="1319994"/>
          <a:ext cx="7924800" cy="467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24118" y="6172207"/>
            <a:ext cx="464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MSM: Men who have sex with men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IDU: Injection Drug 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BEADE-C692-4158-95DC-8AE582282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382" y="5865709"/>
            <a:ext cx="15180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0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UHS PPT template1">
  <a:themeElements>
    <a:clrScheme name="RUHS Colors">
      <a:dk1>
        <a:srgbClr val="0E213D"/>
      </a:dk1>
      <a:lt1>
        <a:sysClr val="window" lastClr="FFFFFF"/>
      </a:lt1>
      <a:dk2>
        <a:srgbClr val="083065"/>
      </a:dk2>
      <a:lt2>
        <a:srgbClr val="EEECE1"/>
      </a:lt2>
      <a:accent1>
        <a:srgbClr val="003469"/>
      </a:accent1>
      <a:accent2>
        <a:srgbClr val="893B81"/>
      </a:accent2>
      <a:accent3>
        <a:srgbClr val="BCD631"/>
      </a:accent3>
      <a:accent4>
        <a:srgbClr val="F8972A"/>
      </a:accent4>
      <a:accent5>
        <a:srgbClr val="7ACCC8"/>
      </a:accent5>
      <a:accent6>
        <a:srgbClr val="CAC8C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523</Words>
  <Application>Microsoft Office PowerPoint</Application>
  <PresentationFormat>Widescreen</PresentationFormat>
  <Paragraphs>76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Office Theme</vt:lpstr>
      <vt:lpstr>RUHS PPT template1</vt:lpstr>
      <vt:lpstr>Ending the HIV Epidemic Community Forum: Epidemiology of HIV in Riverside County</vt:lpstr>
      <vt:lpstr>Terms Used in this Report</vt:lpstr>
      <vt:lpstr>Riverside County, CA</vt:lpstr>
      <vt:lpstr>HIV Incidence New HIV cases by year of diagnosis in Riverside County, CA </vt:lpstr>
      <vt:lpstr>Count of HIV Diagnoses by Year, Riverside County, CA</vt:lpstr>
      <vt:lpstr>HIV Incidence Rates by Year of Diagnosis and Race/Ethnicity, Riverside County, CA</vt:lpstr>
      <vt:lpstr>Number of New HIV Cases by Year and Age,  Riverside County, CA</vt:lpstr>
      <vt:lpstr>HIV Incidence Rate by Year of Diagnosis and County Region, Riverside County, CA</vt:lpstr>
      <vt:lpstr>Reported Risk Factor for HIV Cases Diagnosed from 2014 through 2018, Riverside County, CA</vt:lpstr>
      <vt:lpstr>Cumulative HIV incidence by zip code, Riverside County, CA 2016 - 2018</vt:lpstr>
      <vt:lpstr>Cumulative HIV incidence of racial minority populations by zip code,  Riverside County, CA 2016 - 2018</vt:lpstr>
      <vt:lpstr>Percent of HIV incidence among people under 30 years of age by zip code,  Riverside County, CA 2016 - 2018</vt:lpstr>
      <vt:lpstr>Notes:</vt:lpstr>
      <vt:lpstr> Aaron T. Gardner, MA, MPH, CPH  Research Specialist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HIV Incidence by Zip Code, Riverside County, CA 2016 - 2018</dc:title>
  <dc:creator>Aaron Gardner</dc:creator>
  <cp:lastModifiedBy>Aaron Gardner</cp:lastModifiedBy>
  <cp:revision>16</cp:revision>
  <dcterms:created xsi:type="dcterms:W3CDTF">2019-10-23T21:01:16Z</dcterms:created>
  <dcterms:modified xsi:type="dcterms:W3CDTF">2019-11-14T20:06:59Z</dcterms:modified>
</cp:coreProperties>
</file>